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8" r:id="rId20"/>
    <p:sldId id="272" r:id="rId21"/>
    <p:sldId id="277" r:id="rId22"/>
    <p:sldId id="279" r:id="rId23"/>
    <p:sldId id="273" r:id="rId24"/>
    <p:sldId id="274" r:id="rId25"/>
    <p:sldId id="276" r:id="rId26"/>
    <p:sldId id="275" r:id="rId27"/>
    <p:sldId id="280" r:id="rId28"/>
    <p:sldId id="282" r:id="rId29"/>
    <p:sldId id="281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9" autoAdjust="0"/>
    <p:restoredTop sz="94660"/>
  </p:normalViewPr>
  <p:slideViewPr>
    <p:cSldViewPr snapToGrid="0">
      <p:cViewPr varScale="1">
        <p:scale>
          <a:sx n="45" d="100"/>
          <a:sy n="45" d="100"/>
        </p:scale>
        <p:origin x="58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viewProps" Target="viewProp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presProps" Target="pres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7E140-C1CC-4E7D-A0DE-95E6E01448F6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5D744-EDD3-4269-A7DB-BE0FE158695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667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EE9F72-A88C-75AF-C144-BD99515FE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A1FC85C-FE82-2FFF-291E-A1AA81B7F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A607E65-90A8-7C6D-5819-7E06223A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0FC54-F6FB-075C-85C2-97FF41E1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5AA1E4-F54E-CA10-6E12-109C635C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22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ADC76C-43F4-6855-6C29-4FC06DC6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357F9AA-2FE2-C337-633E-C88ABF798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2FF88F-906E-0E12-F854-C789A321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9E12978-5E0A-D462-75AD-5A155CB9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90E76D-097D-F712-7F7B-D4750467B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3416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088382-C147-3902-30FE-C6A600F47F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5E48DF-7B20-9DCB-A40C-993042F69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D15FCA-FD52-E893-46A1-4352C8C6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3409A5-16CA-6D1F-1B76-EA3473307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C8C2D5-FF46-4FC9-DDF1-7078FDDE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31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8A54C-0EC9-441C-9B8B-0DD2D8B3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43C9ED-2561-2800-33E0-3CA29626F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25CC1D6-E869-3765-1126-B955E495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7BFE7-F4FF-8AAC-54C3-7632B6648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79683-B9A3-A7DD-D0B6-7EEFDB8F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39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EA9608-8C04-351A-BD97-B9873CBB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B16766-9BD4-5A08-B2E2-8CE3DDD6A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44205-76B3-5919-651B-DA3AE88F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7BACB0-4627-049F-09B0-986041670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2031D6-7054-8BAD-FD57-8337FD59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75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5C9510-59AC-8A4A-A4AE-D1B7C981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977CBE-62DF-1F60-4E95-705B9CEAC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B1F2D7-AFDB-F1DA-7E14-1FC32677C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8A2724-B93A-647C-590A-34E4F2AC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14C055A-2D4E-6357-EF02-2546C5F5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18E248-1EC7-267B-4CA3-A9FBB17A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16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A277BF-52BD-278E-E231-48E41D56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F1203B-F6E9-9305-BB6E-F83CDC71A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0DA026-9709-E62A-0B59-6666F72325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D38045-144E-1830-6751-8E5A8CAB97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32832BF-189D-9EA2-DD94-3CE23850B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31BD103-0B97-B1D5-FCE0-FD625E19A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31E2436-0617-520F-5F28-F8A2CAA3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F77F738-1E83-69E0-F186-6E070078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1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B608D4-E99B-1243-1192-C2849186B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231BDB7-3399-0CFF-FE60-ADE985E2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6C9601-E093-5987-974F-21380203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5E55E3-F822-8B8C-0306-53652B5EE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27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8D51AD5-3D4C-7473-77B7-AA224C4A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AC473D-80FB-5BC9-1D0E-78EAE944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4D76DE8-556C-4DC1-81A3-1DBA3889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38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117E1E-C3CD-10FD-F303-A4DF33E47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10D1BA-CF3A-0FA1-8F1F-FFE8310D0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F7A51C0-3B96-9FD0-FCD7-E6B63F0C8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60306D-75C0-40A1-E5CE-7347780A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B58F17-BF85-E27B-E02B-99839A8D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68F07AE-6E9D-DFCF-159F-AB4F977A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22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BB3B5-D9E1-E66E-AF71-4DE687EDC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0BCD60C-5DF4-4194-8FC5-57D03013F5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95D435-1105-36F2-055A-3B1677287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28EF88-9876-B459-B294-1FC8C0BB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0E42B9-8F47-7641-1413-1D9E554D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8648FE-2FB8-CD5F-9FBF-E82486EE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6352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D3F74F-B183-A72C-C005-0F63D5BA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E43223-AD7B-CD41-AAA8-7E7104937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A3F973-E8EC-C3C7-4967-E57AD5C4C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1E17B8-5FE2-4B7D-85A5-821E081CC18A}" type="datetimeFigureOut">
              <a:rPr lang="it-IT" smtClean="0"/>
              <a:t>16/01/2026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9A0922-3F24-87AF-A888-ED6DDB666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9DB121-48D9-F11A-2011-6197B816C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F3FD84-1C93-4931-AC73-4A9DF94C13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42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 /><Relationship Id="rId2" Type="http://schemas.openxmlformats.org/officeDocument/2006/relationships/image" Target="../media/image16.emf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i4life-mdc25.grand-challenge.org/" TargetMode="External" /><Relationship Id="rId2" Type="http://schemas.openxmlformats.org/officeDocument/2006/relationships/hyperlink" Target="https://arxiv.org/abs/1505.04597" TargetMode="Externa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 /><Relationship Id="rId2" Type="http://schemas.openxmlformats.org/officeDocument/2006/relationships/image" Target="../media/image3.emf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invertebrato, celenterato&#10;&#10;Il contenuto generato dall'IA potrebbe non essere corretto.">
            <a:extLst>
              <a:ext uri="{FF2B5EF4-FFF2-40B4-BE49-F238E27FC236}">
                <a16:creationId xmlns:a16="http://schemas.microsoft.com/office/drawing/2014/main" id="{5C11662E-D1AB-0B71-08A6-DFC2095E3B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E363726-810D-5884-64DF-6A5AAE769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Denoising</a:t>
            </a:r>
            <a:r>
              <a:rPr lang="it-IT" dirty="0">
                <a:solidFill>
                  <a:srgbClr val="FFFFFF"/>
                </a:solidFill>
              </a:rPr>
              <a:t> basato su deep learning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2DEC27-F687-B969-513F-D81AA9742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Ranzoni Valentina</a:t>
            </a:r>
          </a:p>
          <a:p>
            <a:r>
              <a:rPr lang="it-IT" dirty="0">
                <a:solidFill>
                  <a:srgbClr val="FFFFFF"/>
                </a:solidFill>
              </a:rPr>
              <a:t>Paolo Parati</a:t>
            </a:r>
          </a:p>
        </p:txBody>
      </p:sp>
    </p:spTree>
    <p:extLst>
      <p:ext uri="{BB962C8B-B14F-4D97-AF65-F5344CB8AC3E}">
        <p14:creationId xmlns:p14="http://schemas.microsoft.com/office/powerpoint/2010/main" val="378329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A765DC-1FFF-39AE-9FF8-6BB3CD4A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it-IT" sz="4000"/>
              <a:t>Limiti dei metodi classici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9D332E-8FBC-A3F5-72C6-4053AC7C5C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1802" y="2321476"/>
            <a:ext cx="4864875" cy="385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 metodi classici di denoising (es. BM3D) si basano su ipotesi predefinite e parametri manuali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Scarsa adattabilità a rumori complessi o non stazionari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Limitata preservazione di dettagli fini e texture, soprattutto con rumore elevato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Costo computazionale elevato, poco adatti al real-time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Questi limiti favoriscono l’uso di CNN, che apprendono dal dato modelli di rumore più flessibili ed efficaci</a:t>
            </a:r>
          </a:p>
        </p:txBody>
      </p:sp>
      <p:pic>
        <p:nvPicPr>
          <p:cNvPr id="6" name="Immagine 5" descr="Immagine che contiene schermata, diagramma, linea, cerchio&#10;&#10;Il contenuto generato dall'IA potrebbe non essere corretto.">
            <a:extLst>
              <a:ext uri="{FF2B5EF4-FFF2-40B4-BE49-F238E27FC236}">
                <a16:creationId xmlns:a16="http://schemas.microsoft.com/office/drawing/2014/main" id="{B8FD36B7-1455-7EFA-8618-1A69EFE03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254268"/>
            <a:ext cx="5178206" cy="19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7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D0803C0-874F-4C1B-4FA3-369863E1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it-IT" sz="4000"/>
              <a:t>Apprendimento Automatico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A06955-F07C-287D-5B3C-9A7AEBF69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321476"/>
            <a:ext cx="4864875" cy="3850724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it-IT" sz="2500" b="1" dirty="0" err="1"/>
              <a:t>Convolutional</a:t>
            </a:r>
            <a:r>
              <a:rPr lang="it-IT" sz="2500" b="1" dirty="0"/>
              <a:t> </a:t>
            </a:r>
            <a:r>
              <a:rPr lang="it-IT" sz="2500" b="1" dirty="0" err="1"/>
              <a:t>Neural</a:t>
            </a:r>
            <a:r>
              <a:rPr lang="it-IT" sz="2500" b="1" dirty="0"/>
              <a:t> Networks</a:t>
            </a:r>
            <a:r>
              <a:rPr lang="it-IT" sz="2500" dirty="0"/>
              <a:t> (CNN) </a:t>
            </a:r>
          </a:p>
          <a:p>
            <a:pPr marL="0" indent="0">
              <a:buNone/>
            </a:pPr>
            <a:r>
              <a:rPr lang="it-IT" sz="2500" dirty="0"/>
              <a:t>Architettura </a:t>
            </a:r>
            <a:r>
              <a:rPr lang="it-IT" sz="2500" dirty="0" err="1"/>
              <a:t>DnCNN</a:t>
            </a:r>
            <a:r>
              <a:rPr lang="it-IT" sz="2500" dirty="0"/>
              <a:t>: predice il rumore, lo sottrae per ottenere l'immagine pulita. </a:t>
            </a:r>
          </a:p>
          <a:p>
            <a:pPr lvl="0"/>
            <a:r>
              <a:rPr lang="it-IT" sz="2500" dirty="0"/>
              <a:t>Input: immagine rumorosa </a:t>
            </a:r>
          </a:p>
          <a:p>
            <a:pPr lvl="0"/>
            <a:r>
              <a:rPr lang="it-IT" sz="2500" dirty="0"/>
              <a:t>Output previsto: rumore sintetico aggiunto </a:t>
            </a:r>
          </a:p>
          <a:p>
            <a:pPr lvl="0"/>
            <a:r>
              <a:rPr lang="it-IT" sz="2500" dirty="0"/>
              <a:t>Loss </a:t>
            </a:r>
            <a:r>
              <a:rPr lang="it-IT" sz="2500" dirty="0" err="1"/>
              <a:t>Function</a:t>
            </a:r>
            <a:r>
              <a:rPr lang="it-IT" sz="2500" dirty="0"/>
              <a:t>: differenza tra il rumore predetto dalla rete e il rumore aggiunto</a:t>
            </a:r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E6D05A-3EDA-9949-742E-0251599C6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77" y="2651760"/>
            <a:ext cx="6138003" cy="18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8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0F105A-85F6-AE19-EC88-56015C8D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5" y="307447"/>
            <a:ext cx="10693884" cy="1109932"/>
          </a:xfrm>
        </p:spPr>
        <p:txBody>
          <a:bodyPr>
            <a:normAutofit/>
          </a:bodyPr>
          <a:lstStyle/>
          <a:p>
            <a:r>
              <a:rPr lang="it-IT" sz="4000" b="1"/>
              <a:t>Apprendimento Automatico </a:t>
            </a:r>
            <a:endParaRPr lang="it-IT" sz="4000"/>
          </a:p>
        </p:txBody>
      </p:sp>
      <p:pic>
        <p:nvPicPr>
          <p:cNvPr id="5" name="Immagine 4" descr="Immagine che contiene testo, Carattere, Rettangolo, schermata&#10;&#10;Il contenuto generato dall'IA potrebbe non essere corretto.">
            <a:extLst>
              <a:ext uri="{FF2B5EF4-FFF2-40B4-BE49-F238E27FC236}">
                <a16:creationId xmlns:a16="http://schemas.microsoft.com/office/drawing/2014/main" id="{7A4B5952-04AB-55D5-FDF2-F63EE8CD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2" y="3396660"/>
            <a:ext cx="5804955" cy="1697949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2E00F0-8F80-51B5-CB94-0BED9394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0509" y="2357888"/>
            <a:ext cx="4265370" cy="3902635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it-IT" sz="2500" dirty="0"/>
              <a:t>2. </a:t>
            </a:r>
            <a:r>
              <a:rPr lang="it-IT" sz="2500" b="1" dirty="0"/>
              <a:t>Generative </a:t>
            </a:r>
            <a:r>
              <a:rPr lang="it-IT" sz="2500" b="1" dirty="0" err="1"/>
              <a:t>Adversarial</a:t>
            </a:r>
            <a:r>
              <a:rPr lang="it-IT" sz="2500" b="1" dirty="0"/>
              <a:t> Networks (GAN)</a:t>
            </a:r>
          </a:p>
          <a:p>
            <a:r>
              <a:rPr lang="it-IT" sz="2500" dirty="0"/>
              <a:t>Due reti neurali che lavorano in competizione tra loro:</a:t>
            </a:r>
          </a:p>
          <a:p>
            <a:pPr lvl="0"/>
            <a:r>
              <a:rPr lang="it-IT" sz="2500" dirty="0"/>
              <a:t>Generatore: produce immagini pulite che siano il più simili possibile a quelle reali.</a:t>
            </a:r>
          </a:p>
          <a:p>
            <a:pPr lvl="0"/>
            <a:r>
              <a:rPr lang="it-IT" sz="2500" dirty="0"/>
              <a:t>Discriminatore: valuta l'immagine e cerca di distinguere tra immagini reali e false.</a:t>
            </a:r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1542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CC497D-85B5-07BF-34E5-A38A8FD62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Ground Truth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625900-6F44-A62C-6059-0CC64149D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Cos’è la ground truth: </a:t>
            </a:r>
          </a:p>
          <a:p>
            <a:pPr marL="0" indent="0">
              <a:buNone/>
            </a:pPr>
            <a:r>
              <a:rPr lang="it-IT" dirty="0"/>
              <a:t>La </a:t>
            </a:r>
            <a:r>
              <a:rPr lang="it-IT" b="1" dirty="0"/>
              <a:t>ground truth</a:t>
            </a:r>
            <a:r>
              <a:rPr lang="it-IT" dirty="0"/>
              <a:t> è il dato di riferimento considerato corretto, che rappresenta l’informazione reale attesa e viene utilizzato per addestrare e valutare le prestazioni di un algoritmo.</a:t>
            </a:r>
          </a:p>
          <a:p>
            <a:pPr marL="0" indent="0">
              <a:buNone/>
            </a:pPr>
            <a:r>
              <a:rPr lang="it-IT" dirty="0"/>
              <a:t>In molti contesti reali non è disponibile o non acquisibile </a:t>
            </a:r>
          </a:p>
        </p:txBody>
      </p:sp>
    </p:spTree>
    <p:extLst>
      <p:ext uri="{BB962C8B-B14F-4D97-AF65-F5344CB8AC3E}">
        <p14:creationId xmlns:p14="http://schemas.microsoft.com/office/powerpoint/2010/main" val="309055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BA43D6-21B6-F9D6-F56B-80089C8C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Ground Truth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B02C2A-B508-F3B7-6D14-97CD4E760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superare la mancanza di ground truth, sono stati introdotti approcci di </a:t>
            </a:r>
            <a:r>
              <a:rPr lang="it-IT" b="1" dirty="0"/>
              <a:t>apprendimento self-</a:t>
            </a:r>
            <a:r>
              <a:rPr lang="it-IT" b="1" dirty="0" err="1"/>
              <a:t>supervised</a:t>
            </a:r>
            <a:r>
              <a:rPr lang="it-IT" dirty="0"/>
              <a:t>, che apprendono direttamente dalle immagini rumorose senza necessità di dati puliti. </a:t>
            </a:r>
          </a:p>
          <a:p>
            <a:pPr marL="0" indent="0">
              <a:buNone/>
            </a:pPr>
            <a:r>
              <a:rPr lang="it-IT" dirty="0"/>
              <a:t>Un esempio è </a:t>
            </a:r>
            <a:r>
              <a:rPr lang="it-IT" b="1" dirty="0"/>
              <a:t>Noise2Void</a:t>
            </a:r>
            <a:r>
              <a:rPr lang="it-IT" dirty="0"/>
              <a:t>, che sfrutta la ridondanza spaziale dell’immagine per predire il valore di un pixel a partire dal suo intorno, consentendo il </a:t>
            </a:r>
            <a:r>
              <a:rPr lang="it-IT" dirty="0" err="1"/>
              <a:t>denoising</a:t>
            </a:r>
            <a:r>
              <a:rPr lang="it-IT" dirty="0"/>
              <a:t> senza immagini di riferimento.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5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A79149-BE03-D351-1763-DB4AF72B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Approcci Innovativi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11E2EC-4970-B1AE-5FC5-A7DE8BCDD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Noise2Noise (N2N): </a:t>
            </a:r>
            <a:endParaRPr lang="it-IT" dirty="0"/>
          </a:p>
          <a:p>
            <a:pPr lvl="0"/>
            <a:r>
              <a:rPr lang="it-IT" dirty="0"/>
              <a:t>Modello allenato su due immagini rumorose della stessa scena. </a:t>
            </a:r>
          </a:p>
          <a:p>
            <a:pPr lvl="0"/>
            <a:r>
              <a:rPr lang="it-IT" dirty="0"/>
              <a:t>Immagini basate sullo stesso contenuto che sono "rumorose" in modi diversi</a:t>
            </a:r>
          </a:p>
          <a:p>
            <a:r>
              <a:rPr lang="it-IT" dirty="0"/>
              <a:t>Vantaggio: Non richiede immagini pulite. </a:t>
            </a:r>
          </a:p>
          <a:p>
            <a:pPr marL="0" indent="0">
              <a:buNone/>
            </a:pPr>
            <a:r>
              <a:rPr lang="it-IT" b="1" dirty="0"/>
              <a:t>Noise2Void (N2V): </a:t>
            </a:r>
            <a:endParaRPr lang="it-IT" dirty="0"/>
          </a:p>
          <a:p>
            <a:pPr lvl="0"/>
            <a:r>
              <a:rPr lang="it-IT" dirty="0"/>
              <a:t>Lavora su una sola immagine rumorosa. </a:t>
            </a:r>
          </a:p>
          <a:p>
            <a:pPr lvl="0"/>
            <a:r>
              <a:rPr lang="it-IT" dirty="0"/>
              <a:t>Vantaggio: Perfetto per contesti con dati limitati.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489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A30A0-983D-B7D3-6D85-95241F1A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Challenge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7E8ACF-2325-77B8-A1CF-F0263AAE8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Abbiamo deciso di condurre un confronto tra 2 dataset per valutare l’efficacia della strategia di </a:t>
            </a:r>
            <a:r>
              <a:rPr lang="it-IT" dirty="0" err="1"/>
              <a:t>denoising</a:t>
            </a:r>
            <a:r>
              <a:rPr lang="it-IT" dirty="0"/>
              <a:t> basata su U-Net e Noise2Void.</a:t>
            </a:r>
          </a:p>
          <a:p>
            <a:pPr marL="0" indent="0">
              <a:buNone/>
            </a:pPr>
            <a:r>
              <a:rPr lang="it-IT" dirty="0"/>
              <a:t>In questo caso permette di analizzare il comportamento del metodo in due scenari differenti: </a:t>
            </a:r>
          </a:p>
          <a:p>
            <a:pPr>
              <a:buFontTx/>
              <a:buChar char="-"/>
            </a:pPr>
            <a:r>
              <a:rPr lang="it-IT" dirty="0"/>
              <a:t>uno controllato</a:t>
            </a:r>
          </a:p>
          <a:p>
            <a:pPr marL="0" indent="0">
              <a:buNone/>
            </a:pPr>
            <a:r>
              <a:rPr lang="it-IT" dirty="0"/>
              <a:t>	con immagini naturali affette da rumore artificiale</a:t>
            </a:r>
          </a:p>
          <a:p>
            <a:pPr>
              <a:buFontTx/>
              <a:buChar char="-"/>
            </a:pPr>
            <a:r>
              <a:rPr lang="it-IT" dirty="0"/>
              <a:t>uno realistico, con immagini di microscopia biologica caratterizzate da rumore reale e complesso. </a:t>
            </a:r>
          </a:p>
          <a:p>
            <a:pPr marL="0" indent="0">
              <a:buNone/>
            </a:pPr>
            <a:r>
              <a:rPr lang="it-IT" dirty="0"/>
              <a:t>Nel primo caso, la disponibilità del ground truth permette una valutazione quantitativa, verificando la correttezza del </a:t>
            </a:r>
            <a:r>
              <a:rPr lang="it-IT" dirty="0" err="1"/>
              <a:t>denoising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Nel secondo caso, l’analisi è principalmente qualitativa e orientata alla preservazione delle strutture biologiche, permettendo di valutare l’affidabilità del metodo in un contesto applicativo reale. </a:t>
            </a:r>
          </a:p>
        </p:txBody>
      </p:sp>
    </p:spTree>
    <p:extLst>
      <p:ext uri="{BB962C8B-B14F-4D97-AF65-F5344CB8AC3E}">
        <p14:creationId xmlns:p14="http://schemas.microsoft.com/office/powerpoint/2010/main" val="3646414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261FFE-064F-2460-8816-E65DDA60E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Jump Dataset 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A80230-E790-894E-B210-6603BD486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1133" cy="4812242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 immagini di microscopia cellulare </a:t>
            </a:r>
          </a:p>
          <a:p>
            <a:r>
              <a:rPr lang="it-IT"/>
              <a:t>Il dataset è ampiamente impiegato in ambito biomedico </a:t>
            </a:r>
          </a:p>
          <a:p>
            <a:pPr lvl="1"/>
            <a:r>
              <a:rPr lang="it-IT"/>
              <a:t>Caratterizzato da immagini acquisite in condizioni reali </a:t>
            </a:r>
          </a:p>
          <a:p>
            <a:pPr lvl="1"/>
            <a:r>
              <a:rPr lang="it-IT"/>
              <a:t>Non c’è una versione pulita di riferimento </a:t>
            </a:r>
          </a:p>
          <a:p>
            <a:pPr marL="457200" lvl="1" indent="0">
              <a:buNone/>
            </a:pPr>
            <a:endParaRPr lang="it-IT"/>
          </a:p>
          <a:p>
            <a:pPr marL="457200" lvl="1" indent="0">
              <a:buNone/>
            </a:pPr>
            <a:r>
              <a:rPr lang="it-IT"/>
              <a:t>Rumore di acquisizione </a:t>
            </a:r>
          </a:p>
          <a:p>
            <a:pPr lvl="1">
              <a:buFontTx/>
              <a:buChar char="-"/>
            </a:pPr>
            <a:r>
              <a:rPr lang="it-IT"/>
              <a:t>Limitazione del sensore </a:t>
            </a:r>
          </a:p>
          <a:p>
            <a:pPr lvl="1">
              <a:buFontTx/>
              <a:buChar char="-"/>
            </a:pPr>
            <a:r>
              <a:rPr lang="it-IT"/>
              <a:t>Condizione di illuminazione</a:t>
            </a:r>
          </a:p>
          <a:p>
            <a:pPr marL="457200" lvl="1" indent="0">
              <a:buNone/>
            </a:pPr>
            <a:r>
              <a:rPr lang="it-IT"/>
              <a:t>Abbiamo scelto di usare il dataset Jump per l’assenza di una ground truth pulita, che rende adatta l’utilizzo di approcci self-supervised come Noise2Void</a:t>
            </a:r>
          </a:p>
          <a:p>
            <a:pPr marL="457200" lvl="1" indent="0">
              <a:buNone/>
            </a:pPr>
            <a:endParaRPr lang="it-IT" dirty="0"/>
          </a:p>
        </p:txBody>
      </p:sp>
      <p:pic>
        <p:nvPicPr>
          <p:cNvPr id="1026" name="Picture 2" descr="Microscopy example 2">
            <a:extLst>
              <a:ext uri="{FF2B5EF4-FFF2-40B4-BE49-F238E27FC236}">
                <a16:creationId xmlns:a16="http://schemas.microsoft.com/office/drawing/2014/main" id="{0796C6EC-3272-FDBB-6C6E-C4C446F5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0337" y="1146337"/>
            <a:ext cx="6858000" cy="456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00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EE3FCA-CF87-97C8-63C9-84859364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anchor="ctr">
            <a:normAutofit/>
          </a:bodyPr>
          <a:lstStyle/>
          <a:p>
            <a:r>
              <a:rPr lang="it-IT" sz="4000" dirty="0"/>
              <a:t>BSD68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D277B3-39F9-EB74-FC3B-6675C15A3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3" y="1702054"/>
            <a:ext cx="4080361" cy="4538024"/>
          </a:xfrm>
        </p:spPr>
        <p:txBody>
          <a:bodyPr anchor="ctr">
            <a:normAutofit/>
          </a:bodyPr>
          <a:lstStyle/>
          <a:p>
            <a:r>
              <a:rPr lang="it-IT" sz="2000" dirty="0"/>
              <a:t>Benchmark Dataset</a:t>
            </a:r>
          </a:p>
          <a:p>
            <a:r>
              <a:rPr lang="it-IT" sz="2000" dirty="0"/>
              <a:t>68 immagini naturali con rumore artificiale </a:t>
            </a:r>
          </a:p>
          <a:p>
            <a:r>
              <a:rPr lang="it-IT" sz="2000" b="1" dirty="0"/>
              <a:t>Rumore controllato = esperimento controllato</a:t>
            </a:r>
          </a:p>
          <a:p>
            <a:pPr marL="0" indent="0">
              <a:buNone/>
            </a:pPr>
            <a:r>
              <a:rPr lang="it-IT" sz="2000" b="1" dirty="0"/>
              <a:t>Utile perché fornisce un contesto standard e controllato che rende possibile </a:t>
            </a:r>
            <a:r>
              <a:rPr lang="it-IT" sz="2000" dirty="0"/>
              <a:t>confrontare in modo oggettivo metodi di </a:t>
            </a:r>
            <a:r>
              <a:rPr lang="it-IT" sz="2000" dirty="0" err="1"/>
              <a:t>denoising</a:t>
            </a:r>
            <a:r>
              <a:rPr lang="it-IT" sz="2000" dirty="0"/>
              <a:t> tramite metriche come PSNR/SSIM</a:t>
            </a:r>
            <a:endParaRPr lang="it-IT" sz="2000" b="1" dirty="0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BSD68 example 3">
            <a:extLst>
              <a:ext uri="{FF2B5EF4-FFF2-40B4-BE49-F238E27FC236}">
                <a16:creationId xmlns:a16="http://schemas.microsoft.com/office/drawing/2014/main" id="{7DB14B65-E133-B195-38BB-D3FADD138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702054"/>
            <a:ext cx="5334197" cy="345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65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1CE6A5-9079-E291-A89C-A685DB25A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BSD68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97E69E-6337-1DFC-BD09-D53B7299C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b="1" dirty="0"/>
              <a:t>PSNR (Peak </a:t>
            </a:r>
            <a:r>
              <a:rPr lang="it-IT" b="1" dirty="0" err="1"/>
              <a:t>Signal</a:t>
            </a:r>
            <a:r>
              <a:rPr lang="it-IT" b="1" dirty="0"/>
              <a:t>-to-</a:t>
            </a:r>
            <a:r>
              <a:rPr lang="it-IT" b="1" dirty="0" err="1"/>
              <a:t>Noise</a:t>
            </a:r>
            <a:r>
              <a:rPr lang="it-IT" b="1" dirty="0"/>
              <a:t> Ratio)</a:t>
            </a:r>
          </a:p>
          <a:p>
            <a:r>
              <a:rPr lang="it-IT" dirty="0"/>
              <a:t>misura </a:t>
            </a:r>
            <a:r>
              <a:rPr lang="it-IT" b="1" dirty="0"/>
              <a:t>l’errore pixel-per-pixel</a:t>
            </a:r>
            <a:endParaRPr lang="it-IT" dirty="0"/>
          </a:p>
          <a:p>
            <a:r>
              <a:rPr lang="it-IT" dirty="0"/>
              <a:t>più è alto → più l’immagine </a:t>
            </a:r>
            <a:r>
              <a:rPr lang="it-IT" dirty="0" err="1"/>
              <a:t>denoised</a:t>
            </a:r>
            <a:r>
              <a:rPr lang="it-IT" dirty="0"/>
              <a:t> è vicina alla ground truth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b="1" dirty="0"/>
              <a:t>SSIM (</a:t>
            </a:r>
            <a:r>
              <a:rPr lang="it-IT" b="1" dirty="0" err="1"/>
              <a:t>Structural</a:t>
            </a:r>
            <a:r>
              <a:rPr lang="it-IT" b="1" dirty="0"/>
              <a:t> </a:t>
            </a:r>
            <a:r>
              <a:rPr lang="it-IT" b="1" dirty="0" err="1"/>
              <a:t>Similarity</a:t>
            </a:r>
            <a:r>
              <a:rPr lang="it-IT" b="1" dirty="0"/>
              <a:t> Index)</a:t>
            </a:r>
          </a:p>
          <a:p>
            <a:r>
              <a:rPr lang="it-IT" dirty="0"/>
              <a:t>misura quanto sono simili </a:t>
            </a:r>
            <a:r>
              <a:rPr lang="it-IT" b="1" dirty="0"/>
              <a:t>strutture, forme e contrasto</a:t>
            </a:r>
            <a:endParaRPr lang="it-IT" dirty="0"/>
          </a:p>
          <a:p>
            <a:r>
              <a:rPr lang="it-IT" dirty="0"/>
              <a:t>più è vicino a </a:t>
            </a:r>
            <a:r>
              <a:rPr lang="it-IT" b="1" dirty="0"/>
              <a:t>1</a:t>
            </a:r>
            <a:r>
              <a:rPr lang="it-IT" dirty="0"/>
              <a:t>, meglio è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853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B05D84-60DF-078E-10D5-31FCE38D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6"/>
            <a:ext cx="4544762" cy="818354"/>
          </a:xfrm>
        </p:spPr>
        <p:txBody>
          <a:bodyPr anchor="t">
            <a:normAutofit/>
          </a:bodyPr>
          <a:lstStyle/>
          <a:p>
            <a:r>
              <a:rPr lang="it-IT" sz="3200" dirty="0"/>
              <a:t>Cos'è il Rumore: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74BDF5-EEFF-5D52-160A-3FBF989B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92" y="2141648"/>
            <a:ext cx="4544762" cy="3602935"/>
          </a:xfrm>
        </p:spPr>
        <p:txBody>
          <a:bodyPr>
            <a:normAutofit/>
          </a:bodyPr>
          <a:lstStyle/>
          <a:p>
            <a:r>
              <a:rPr lang="it-IT" sz="2000" b="1" dirty="0"/>
              <a:t>Distorsione casuale </a:t>
            </a:r>
            <a:r>
              <a:rPr lang="it-IT" sz="2000" dirty="0"/>
              <a:t>che altera i pixel, riducendo la chiarezza dell'immagine.</a:t>
            </a:r>
          </a:p>
          <a:p>
            <a:r>
              <a:rPr lang="it-IT" sz="2000" b="1" dirty="0"/>
              <a:t>Artefatto </a:t>
            </a:r>
            <a:r>
              <a:rPr lang="it-IT" sz="2000" dirty="0"/>
              <a:t>che può influenzare l'analisi dei dati.</a:t>
            </a:r>
          </a:p>
          <a:p>
            <a:r>
              <a:rPr lang="it-IT" sz="2000" dirty="0"/>
              <a:t>Compromette </a:t>
            </a:r>
            <a:r>
              <a:rPr lang="it-IT" sz="2000" b="1" dirty="0"/>
              <a:t>nitidezza, contrasto e dettagli </a:t>
            </a:r>
            <a:r>
              <a:rPr lang="it-IT" sz="2000" dirty="0"/>
              <a:t>dell'immagine.</a:t>
            </a:r>
          </a:p>
          <a:p>
            <a:pPr marL="0" indent="0">
              <a:buNone/>
            </a:pPr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F7D634-3C4B-FB99-6C47-9D12F2AB9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48" y="2110268"/>
            <a:ext cx="5334160" cy="263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3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C5ACD-EC6E-4230-1FDB-D2F3563B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 dei dati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10AD30-EAFE-7894-082D-D900DFAB7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Insieme di operazioni volte a trasformare i dati grezzi acquisiti in una rappresentazione che sia compatibile con il funzionamento di una rete neurale </a:t>
            </a:r>
            <a:r>
              <a:rPr lang="it-IT" dirty="0" err="1"/>
              <a:t>convoluzionale</a:t>
            </a:r>
            <a:r>
              <a:rPr lang="it-IT" dirty="0"/>
              <a:t>. </a:t>
            </a:r>
          </a:p>
          <a:p>
            <a:pPr marL="0" indent="0">
              <a:buNone/>
            </a:pPr>
            <a:r>
              <a:rPr lang="it-IT" dirty="0"/>
              <a:t>I valori dei pixel possono avere scale molto diverse tra canali e tra immagini differenti, questo può rendere instabile l’addestramento. </a:t>
            </a:r>
          </a:p>
          <a:p>
            <a:pPr marL="514350" indent="-514350">
              <a:buAutoNum type="arabicPeriod"/>
            </a:pPr>
            <a:r>
              <a:rPr lang="it-IT" b="1" dirty="0"/>
              <a:t>Normalizzazione </a:t>
            </a:r>
          </a:p>
          <a:p>
            <a:pPr marL="0" indent="0">
              <a:buNone/>
            </a:pPr>
            <a:r>
              <a:rPr lang="it-IT" dirty="0"/>
              <a:t>	- si riportano i valori dei pixel in intervallo standard </a:t>
            </a:r>
          </a:p>
          <a:p>
            <a:pPr marL="0" indent="0">
              <a:buNone/>
            </a:pPr>
            <a:r>
              <a:rPr lang="it-IT" dirty="0"/>
              <a:t>	- viene ridotta la variabilità artificiale tra immagini </a:t>
            </a:r>
          </a:p>
        </p:txBody>
      </p:sp>
    </p:spTree>
    <p:extLst>
      <p:ext uri="{BB962C8B-B14F-4D97-AF65-F5344CB8AC3E}">
        <p14:creationId xmlns:p14="http://schemas.microsoft.com/office/powerpoint/2010/main" val="18144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A458AF-6DF5-835F-D7D9-E444F496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407801"/>
            <a:ext cx="6141720" cy="1325563"/>
          </a:xfrm>
        </p:spPr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dei dati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E41218-A083-C31E-A601-7648D4241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506662"/>
            <a:ext cx="10881360" cy="4351338"/>
          </a:xfrm>
        </p:spPr>
        <p:txBody>
          <a:bodyPr/>
          <a:lstStyle/>
          <a:p>
            <a:pPr marL="0" indent="0">
              <a:buNone/>
            </a:pPr>
            <a:r>
              <a:rPr lang="it-IT" b="1" dirty="0"/>
              <a:t>Suddivisione in patch </a:t>
            </a:r>
            <a:r>
              <a:rPr lang="it-IT" dirty="0"/>
              <a:t>di </a:t>
            </a:r>
          </a:p>
          <a:p>
            <a:pPr marL="0" indent="0">
              <a:buNone/>
            </a:pPr>
            <a:r>
              <a:rPr lang="it-IT" dirty="0"/>
              <a:t>dimensione fissa</a:t>
            </a:r>
          </a:p>
          <a:p>
            <a:pPr marL="0" indent="0">
              <a:buNone/>
            </a:pPr>
            <a:r>
              <a:rPr lang="it-IT" dirty="0"/>
              <a:t>Diversi vantaggi: </a:t>
            </a:r>
          </a:p>
          <a:p>
            <a:pPr>
              <a:buFontTx/>
              <a:buChar char="-"/>
            </a:pPr>
            <a:r>
              <a:rPr lang="it-IT" dirty="0"/>
              <a:t>Aumenta il numero di campione disponibili per l’addestramento </a:t>
            </a:r>
          </a:p>
          <a:p>
            <a:pPr>
              <a:buFontTx/>
              <a:buChar char="-"/>
            </a:pPr>
            <a:r>
              <a:rPr lang="it-IT" dirty="0"/>
              <a:t>Consente di concentrarsi su regioni locali dell’immagine dove il rumore è più omogeneo </a:t>
            </a:r>
          </a:p>
          <a:p>
            <a:pPr>
              <a:buFontTx/>
              <a:buChar char="-"/>
            </a:pPr>
            <a:endParaRPr lang="it-IT" dirty="0"/>
          </a:p>
        </p:txBody>
      </p:sp>
      <p:pic>
        <p:nvPicPr>
          <p:cNvPr id="6148" name="Picture 4" descr="patchIT: A Multipurpose Patch Creation Tool for Image Processing ...">
            <a:extLst>
              <a:ext uri="{FF2B5EF4-FFF2-40B4-BE49-F238E27FC236}">
                <a16:creationId xmlns:a16="http://schemas.microsoft.com/office/drawing/2014/main" id="{EDD696D1-708C-C0D3-63E3-4FA675BA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5"/>
          <a:stretch>
            <a:fillRect/>
          </a:stretch>
        </p:blipFill>
        <p:spPr bwMode="auto">
          <a:xfrm>
            <a:off x="4968240" y="407801"/>
            <a:ext cx="6812280" cy="306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34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0BDBD1-0C6F-163B-52FA-ED44187C6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919" y="136334"/>
            <a:ext cx="4080362" cy="1708242"/>
          </a:xfrm>
        </p:spPr>
        <p:txBody>
          <a:bodyPr anchor="ctr">
            <a:normAutofit/>
          </a:bodyPr>
          <a:lstStyle/>
          <a:p>
            <a:r>
              <a:rPr lang="it-IT" sz="4000" dirty="0"/>
              <a:t>Noise2Void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EB91C6-AE18-954A-A445-EA9169195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3" y="2097711"/>
            <a:ext cx="4690534" cy="376983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it-IT" sz="2000" dirty="0"/>
              <a:t>Grazie al mascheramento dei pixel </a:t>
            </a:r>
          </a:p>
          <a:p>
            <a:pPr>
              <a:buFontTx/>
              <a:buChar char="-"/>
            </a:pPr>
            <a:r>
              <a:rPr lang="it-IT" sz="2000" dirty="0"/>
              <a:t>Possibile l’addestramento di una rete neurale senza disporre di immagini pulite di riferimento (ground truth)</a:t>
            </a:r>
          </a:p>
          <a:p>
            <a:pPr marL="0" indent="0">
              <a:buNone/>
            </a:pPr>
            <a:r>
              <a:rPr lang="it-IT" sz="2000" dirty="0"/>
              <a:t>VS </a:t>
            </a:r>
            <a:r>
              <a:rPr lang="it-IT" sz="2000" dirty="0" err="1"/>
              <a:t>denoiser</a:t>
            </a:r>
            <a:r>
              <a:rPr lang="it-IT" sz="2000" dirty="0"/>
              <a:t> tradizionale </a:t>
            </a:r>
          </a:p>
          <a:p>
            <a:pPr>
              <a:buFontTx/>
              <a:buChar char="-"/>
            </a:pPr>
            <a:r>
              <a:rPr lang="it-IT" sz="2000" dirty="0"/>
              <a:t>Viene addestrato usando la stessa immagine sia come input sia come output</a:t>
            </a:r>
          </a:p>
          <a:p>
            <a:pPr>
              <a:buFontTx/>
              <a:buChar char="-"/>
            </a:pPr>
            <a:r>
              <a:rPr lang="it-IT" sz="2000" dirty="0"/>
              <a:t>Rete impara solo a copiare l’immagine = riproduce il rumore </a:t>
            </a:r>
          </a:p>
          <a:p>
            <a:pPr marL="0" indent="0">
              <a:buNone/>
            </a:pPr>
            <a:r>
              <a:rPr lang="it-IT" sz="2000" dirty="0"/>
              <a:t>Noise2void utilizza una rete con «blind spot» </a:t>
            </a:r>
          </a:p>
          <a:p>
            <a:pPr marL="0" indent="0">
              <a:buNone/>
            </a:pPr>
            <a:r>
              <a:rPr lang="it-IT" sz="2000" dirty="0"/>
              <a:t>Il valore del pixel che deve essere predetto non è accessibile alla rete stessa durante la previsione 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Noise2Void example">
            <a:extLst>
              <a:ext uri="{FF2B5EF4-FFF2-40B4-BE49-F238E27FC236}">
                <a16:creationId xmlns:a16="http://schemas.microsoft.com/office/drawing/2014/main" id="{9CD280B8-670E-A7CE-A3D3-EAA2A770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715390"/>
            <a:ext cx="5334197" cy="342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319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8AA714-60DF-7B09-FB79-86D2E291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U-Net</a:t>
            </a:r>
          </a:p>
        </p:txBody>
      </p:sp>
      <p:pic>
        <p:nvPicPr>
          <p:cNvPr id="3074" name="Picture 2" descr="U-Net architecture">
            <a:extLst>
              <a:ext uri="{FF2B5EF4-FFF2-40B4-BE49-F238E27FC236}">
                <a16:creationId xmlns:a16="http://schemas.microsoft.com/office/drawing/2014/main" id="{F7E4E518-8E3F-BCFE-0D27-3889DD23DF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43" y="2099733"/>
            <a:ext cx="4891057" cy="325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46EB59-A21D-F17D-05CC-47581FBEE28D}"/>
              </a:ext>
            </a:extLst>
          </p:cNvPr>
          <p:cNvSpPr txBox="1"/>
          <p:nvPr/>
        </p:nvSpPr>
        <p:spPr>
          <a:xfrm>
            <a:off x="838200" y="1499659"/>
            <a:ext cx="56245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U-Net funziona bene con Noise2Void perché la sua architettura è perfettamente adatta al modo in cui N2V impara il rumore.</a:t>
            </a:r>
          </a:p>
          <a:p>
            <a:r>
              <a:rPr lang="it-IT" dirty="0"/>
              <a:t>N2V infatti nasconde o maschera un pixel</a:t>
            </a:r>
          </a:p>
          <a:p>
            <a:r>
              <a:rPr lang="it-IT" dirty="0"/>
              <a:t>chiede alla rete di </a:t>
            </a:r>
            <a:r>
              <a:rPr lang="it-IT" b="1" dirty="0"/>
              <a:t>predirlo usando solo il contesto circostante</a:t>
            </a:r>
            <a:endParaRPr lang="it-IT" dirty="0"/>
          </a:p>
          <a:p>
            <a:r>
              <a:rPr lang="it-IT" dirty="0"/>
              <a:t>quindi la rete deve capire </a:t>
            </a:r>
            <a:r>
              <a:rPr lang="it-IT" b="1" dirty="0"/>
              <a:t>strutture locali e globali</a:t>
            </a:r>
            <a:endParaRPr lang="it-IT" dirty="0"/>
          </a:p>
          <a:p>
            <a:endParaRPr lang="it-IT" b="1" dirty="0"/>
          </a:p>
          <a:p>
            <a:r>
              <a:rPr lang="it-IT" b="1" dirty="0"/>
              <a:t>U-Net grazie ai 2 procedimenti di </a:t>
            </a:r>
          </a:p>
          <a:p>
            <a:r>
              <a:rPr lang="it-IT" b="1" dirty="0"/>
              <a:t>- encoder</a:t>
            </a:r>
            <a:r>
              <a:rPr lang="it-IT" dirty="0"/>
              <a:t> → cattura il contesto ampio (forme, strutture)</a:t>
            </a:r>
          </a:p>
          <a:p>
            <a:r>
              <a:rPr lang="it-IT" b="1" dirty="0"/>
              <a:t>- decoder</a:t>
            </a:r>
            <a:r>
              <a:rPr lang="it-IT" dirty="0"/>
              <a:t> → ricostruisce il dettaglio</a:t>
            </a:r>
          </a:p>
          <a:p>
            <a:r>
              <a:rPr lang="it-IT" b="1" dirty="0"/>
              <a:t>skip connections</a:t>
            </a:r>
            <a:r>
              <a:rPr lang="it-IT" dirty="0"/>
              <a:t> → preservano informazione locale</a:t>
            </a:r>
          </a:p>
          <a:p>
            <a:r>
              <a:rPr lang="it-IT" dirty="0"/>
              <a:t>In questo il pixel mascherato </a:t>
            </a:r>
            <a:r>
              <a:rPr lang="it-IT" b="1" dirty="0"/>
              <a:t>non può essere copiato</a:t>
            </a:r>
            <a:endParaRPr lang="it-IT" dirty="0"/>
          </a:p>
          <a:p>
            <a:r>
              <a:rPr lang="it-IT" dirty="0"/>
              <a:t>deve essere </a:t>
            </a:r>
            <a:r>
              <a:rPr lang="it-IT" b="1" dirty="0"/>
              <a:t>inferito dal contesto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987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B8FA40-2EBB-9C19-5AF1-9BC790EC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30515DD-41C8-CDDA-2B0D-78AB8D806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833" y="1458348"/>
            <a:ext cx="9948333" cy="24395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0B54A28-F051-F937-7D3F-72A04CB6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77" y="4015564"/>
            <a:ext cx="7572777" cy="24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88FADA-F37B-70B4-3688-41FCF6022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Riferimenti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4DA40B-0767-8B3E-AE6C-7D73021B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it-IT" dirty="0"/>
              <a:t>1. </a:t>
            </a:r>
            <a:r>
              <a:rPr lang="it-IT" b="1" dirty="0" err="1"/>
              <a:t>Ronneberger</a:t>
            </a:r>
            <a:r>
              <a:rPr lang="it-IT" b="1" dirty="0"/>
              <a:t>, O., Fischer, P., &amp; </a:t>
            </a:r>
            <a:r>
              <a:rPr lang="it-IT" b="1" dirty="0" err="1"/>
              <a:t>Brox</a:t>
            </a:r>
            <a:r>
              <a:rPr lang="it-IT" b="1" dirty="0"/>
              <a:t>, T. (2015). </a:t>
            </a:r>
            <a:r>
              <a:rPr lang="it-IT" i="1" dirty="0"/>
              <a:t>U-Net: </a:t>
            </a:r>
            <a:r>
              <a:rPr lang="it-IT" i="1" dirty="0" err="1"/>
              <a:t>Convolutional</a:t>
            </a:r>
            <a:r>
              <a:rPr lang="it-IT" i="1" dirty="0"/>
              <a:t> Networks for </a:t>
            </a:r>
            <a:r>
              <a:rPr lang="it-IT" i="1" dirty="0" err="1"/>
              <a:t>Biomedical</a:t>
            </a:r>
            <a:r>
              <a:rPr lang="it-IT" i="1" dirty="0"/>
              <a:t> Image Segmentation.*</a:t>
            </a:r>
            <a:r>
              <a:rPr lang="it-IT" dirty="0"/>
              <a:t> MICCAI 2015. https://arxiv.org/abs/1505.04597</a:t>
            </a:r>
          </a:p>
          <a:p>
            <a:r>
              <a:rPr lang="it-IT" dirty="0"/>
              <a:t>2. </a:t>
            </a:r>
            <a:r>
              <a:rPr lang="it-IT" b="1" dirty="0" err="1"/>
              <a:t>Çiçek</a:t>
            </a:r>
            <a:r>
              <a:rPr lang="it-IT" b="1" dirty="0"/>
              <a:t>, Ö., </a:t>
            </a:r>
            <a:r>
              <a:rPr lang="it-IT" b="1" dirty="0" err="1"/>
              <a:t>Abdulkadir</a:t>
            </a:r>
            <a:r>
              <a:rPr lang="it-IT" b="1" dirty="0"/>
              <a:t>, A., </a:t>
            </a:r>
            <a:r>
              <a:rPr lang="it-IT" b="1" dirty="0" err="1"/>
              <a:t>Lienkamp</a:t>
            </a:r>
            <a:r>
              <a:rPr lang="it-IT" b="1" dirty="0"/>
              <a:t>, S.S., </a:t>
            </a:r>
            <a:r>
              <a:rPr lang="it-IT" b="1" dirty="0" err="1"/>
              <a:t>Brox</a:t>
            </a:r>
            <a:r>
              <a:rPr lang="it-IT" b="1" dirty="0"/>
              <a:t>, T., </a:t>
            </a:r>
            <a:r>
              <a:rPr lang="it-IT" b="1" dirty="0" err="1"/>
              <a:t>Ronneberger</a:t>
            </a:r>
            <a:r>
              <a:rPr lang="it-IT" b="1" dirty="0"/>
              <a:t>, O. (2016). </a:t>
            </a:r>
            <a:r>
              <a:rPr lang="it-IT" i="1" dirty="0"/>
              <a:t>3D U-Net: Learning Dense </a:t>
            </a:r>
            <a:r>
              <a:rPr lang="it-IT" i="1" dirty="0" err="1"/>
              <a:t>Volumetric</a:t>
            </a:r>
            <a:r>
              <a:rPr lang="it-IT" i="1" dirty="0"/>
              <a:t> </a:t>
            </a:r>
            <a:r>
              <a:rPr lang="it-IT" i="1" dirty="0" err="1"/>
              <a:t>Segmentation</a:t>
            </a:r>
            <a:r>
              <a:rPr lang="it-IT" i="1" dirty="0"/>
              <a:t> from Sparse </a:t>
            </a:r>
            <a:r>
              <a:rPr lang="it-IT" i="1" dirty="0" err="1"/>
              <a:t>Annotation</a:t>
            </a:r>
            <a:r>
              <a:rPr lang="it-IT" i="1" dirty="0"/>
              <a:t>. </a:t>
            </a:r>
            <a:r>
              <a:rPr lang="it-IT" dirty="0"/>
              <a:t>MICCAI 2016.</a:t>
            </a:r>
          </a:p>
          <a:p>
            <a:r>
              <a:rPr lang="it-IT" dirty="0"/>
              <a:t>3. </a:t>
            </a:r>
            <a:r>
              <a:rPr lang="it-IT" b="1" dirty="0"/>
              <a:t>Mathis, A., et al. (2018) </a:t>
            </a:r>
            <a:r>
              <a:rPr lang="it-IT" i="1" dirty="0"/>
              <a:t>Deep Learning for Image </a:t>
            </a:r>
            <a:r>
              <a:rPr lang="it-IT" i="1" dirty="0" err="1"/>
              <a:t>Denoising</a:t>
            </a:r>
            <a:r>
              <a:rPr lang="it-IT" i="1" dirty="0"/>
              <a:t>: U-Net </a:t>
            </a:r>
            <a:r>
              <a:rPr lang="it-IT" i="1" dirty="0" err="1"/>
              <a:t>Architectures</a:t>
            </a:r>
            <a:r>
              <a:rPr lang="it-IT" i="1" dirty="0"/>
              <a:t> and Variants.*</a:t>
            </a:r>
            <a:r>
              <a:rPr lang="it-IT" dirty="0"/>
              <a:t> https://www.mathstoml.com/u-net</a:t>
            </a:r>
          </a:p>
          <a:p>
            <a:r>
              <a:rPr lang="it-IT" dirty="0"/>
              <a:t>4. </a:t>
            </a:r>
            <a:r>
              <a:rPr lang="it-IT" b="1" dirty="0"/>
              <a:t>Wikipedia – U-Net.</a:t>
            </a:r>
            <a:r>
              <a:rPr lang="it-IT" dirty="0"/>
              <a:t> https://en.wikipedia.org/wiki/U-Net</a:t>
            </a:r>
          </a:p>
          <a:p>
            <a:r>
              <a:rPr lang="it-IT" dirty="0"/>
              <a:t>5. </a:t>
            </a:r>
            <a:r>
              <a:rPr lang="it-IT" b="1" dirty="0" err="1"/>
              <a:t>Ronneberger</a:t>
            </a:r>
            <a:r>
              <a:rPr lang="it-IT" b="1" dirty="0"/>
              <a:t>, O. (2015). </a:t>
            </a:r>
            <a:r>
              <a:rPr lang="it-IT" i="1" dirty="0"/>
              <a:t>U‑Net </a:t>
            </a:r>
            <a:r>
              <a:rPr lang="it-IT" i="1" dirty="0" err="1"/>
              <a:t>architecture</a:t>
            </a:r>
            <a:r>
              <a:rPr lang="it-IT" i="1" dirty="0"/>
              <a:t> with skip connections</a:t>
            </a:r>
            <a:r>
              <a:rPr lang="it-IT" b="1" dirty="0"/>
              <a:t> </a:t>
            </a:r>
          </a:p>
          <a:p>
            <a:pPr marL="0" indent="0">
              <a:buNone/>
            </a:pPr>
            <a:r>
              <a:rPr lang="it-IT" dirty="0"/>
              <a:t>	https://www.researchgate.net/figure/U-Net-with-skip-connections_fig3_346417821</a:t>
            </a:r>
            <a:br>
              <a:rPr lang="it-IT" dirty="0"/>
            </a:br>
            <a:endParaRPr lang="it-IT" dirty="0"/>
          </a:p>
          <a:p>
            <a:r>
              <a:rPr lang="it-IT" dirty="0"/>
              <a:t>6. </a:t>
            </a:r>
            <a:r>
              <a:rPr lang="it-IT" b="1" dirty="0"/>
              <a:t>Krull, A., </a:t>
            </a:r>
            <a:r>
              <a:rPr lang="it-IT" b="1" dirty="0" err="1"/>
              <a:t>Buchholz</a:t>
            </a:r>
            <a:r>
              <a:rPr lang="it-IT" b="1" dirty="0"/>
              <a:t>, T.O., &amp; Jug, F. (2019). </a:t>
            </a:r>
            <a:endParaRPr lang="it-IT" b="1" i="1" dirty="0"/>
          </a:p>
          <a:p>
            <a:pPr marL="0" indent="0">
              <a:buNone/>
            </a:pPr>
            <a:r>
              <a:rPr lang="it-IT" i="1" dirty="0"/>
              <a:t>	Noise2Void – Learning </a:t>
            </a:r>
            <a:r>
              <a:rPr lang="it-IT" i="1" dirty="0" err="1"/>
              <a:t>Denoising</a:t>
            </a:r>
            <a:r>
              <a:rPr lang="it-IT" i="1" dirty="0"/>
              <a:t> from Single </a:t>
            </a:r>
            <a:r>
              <a:rPr lang="it-IT" i="1" dirty="0" err="1"/>
              <a:t>Noisy</a:t>
            </a:r>
            <a:r>
              <a:rPr lang="it-IT" i="1" dirty="0"/>
              <a:t> Images</a:t>
            </a:r>
            <a:r>
              <a:rPr lang="it-IT" b="1" dirty="0"/>
              <a:t>. </a:t>
            </a:r>
          </a:p>
          <a:p>
            <a:pPr marL="0" indent="0">
              <a:buNone/>
            </a:pPr>
            <a:r>
              <a:rPr lang="it-IT" b="1" dirty="0"/>
              <a:t>	CVPR 2019. </a:t>
            </a:r>
            <a:r>
              <a:rPr lang="it-IT" dirty="0"/>
              <a:t>https://arxiv.org/abs/1811.10980</a:t>
            </a:r>
            <a:br>
              <a:rPr lang="it-IT" dirty="0"/>
            </a:br>
            <a:endParaRPr lang="it-IT" dirty="0"/>
          </a:p>
          <a:p>
            <a:r>
              <a:rPr lang="it-IT" dirty="0"/>
              <a:t>7. </a:t>
            </a:r>
            <a:r>
              <a:rPr lang="it-IT" b="1" dirty="0" err="1"/>
              <a:t>Ronneberger</a:t>
            </a:r>
            <a:r>
              <a:rPr lang="it-IT" b="1" dirty="0"/>
              <a:t>, O., Fischer, P., &amp; </a:t>
            </a:r>
            <a:r>
              <a:rPr lang="it-IT" b="1" dirty="0" err="1"/>
              <a:t>Brox</a:t>
            </a:r>
            <a:r>
              <a:rPr lang="it-IT" b="1" dirty="0"/>
              <a:t>, T. (2015). </a:t>
            </a:r>
            <a:r>
              <a:rPr lang="it-IT" i="1" dirty="0"/>
              <a:t>*U-Net: </a:t>
            </a:r>
            <a:r>
              <a:rPr lang="it-IT" i="1" dirty="0" err="1"/>
              <a:t>Convolutional</a:t>
            </a:r>
            <a:r>
              <a:rPr lang="it-IT" i="1" dirty="0"/>
              <a:t> Networks for </a:t>
            </a:r>
            <a:r>
              <a:rPr lang="it-IT" i="1" dirty="0" err="1"/>
              <a:t>Biomedical</a:t>
            </a:r>
            <a:r>
              <a:rPr lang="it-IT" i="1" dirty="0"/>
              <a:t> Image </a:t>
            </a:r>
            <a:r>
              <a:rPr lang="it-IT" i="1" dirty="0" err="1"/>
              <a:t>Segmentation</a:t>
            </a:r>
            <a:r>
              <a:rPr lang="it-IT" i="1" dirty="0"/>
              <a:t>*</a:t>
            </a:r>
            <a:r>
              <a:rPr lang="it-IT" b="1" dirty="0"/>
              <a:t>. MICCAI 2015.  </a:t>
            </a:r>
            <a:r>
              <a:rPr lang="it-IT" dirty="0">
                <a:hlinkClick r:id="rId2"/>
              </a:rPr>
              <a:t>https://arxiv.org/abs/1505.04597</a:t>
            </a:r>
            <a:endParaRPr lang="it-IT" dirty="0"/>
          </a:p>
          <a:p>
            <a:r>
              <a:rPr lang="it-IT" dirty="0"/>
              <a:t>8. </a:t>
            </a:r>
            <a:r>
              <a:rPr lang="it-IT" dirty="0">
                <a:hlinkClick r:id="rId3"/>
              </a:rPr>
              <a:t>https://ai4life-mdc25.grand-challenge.org/</a:t>
            </a:r>
            <a:endParaRPr lang="it-IT" dirty="0"/>
          </a:p>
          <a:p>
            <a:r>
              <a:rPr lang="it-IT" dirty="0"/>
              <a:t>9. </a:t>
            </a:r>
            <a:r>
              <a:rPr lang="it-IT" dirty="0" err="1"/>
              <a:t>Careamics</a:t>
            </a:r>
            <a:r>
              <a:rPr lang="it-IT" dirty="0"/>
              <a:t> </a:t>
            </a:r>
            <a:r>
              <a:rPr lang="it-IT" dirty="0" err="1"/>
              <a:t>Github</a:t>
            </a:r>
            <a:r>
              <a:rPr lang="it-IT" dirty="0"/>
              <a:t> - Noise2Void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857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7A85D5-EAF2-3254-3650-FE4C6CC93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BA7BEF-386D-77A8-E372-61CE19E0A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967091" cy="431429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 BSD68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C7F125-895C-3CB3-71F9-41D4D0EAE827}"/>
              </a:ext>
            </a:extLst>
          </p:cNvPr>
          <p:cNvSpPr txBox="1"/>
          <p:nvPr/>
        </p:nvSpPr>
        <p:spPr>
          <a:xfrm>
            <a:off x="807070" y="2278174"/>
            <a:ext cx="47419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Nell’immagine </a:t>
            </a:r>
            <a:r>
              <a:rPr lang="it-IT" dirty="0" err="1"/>
              <a:t>noisy</a:t>
            </a:r>
            <a:r>
              <a:rPr lang="it-IT" dirty="0"/>
              <a:t> il rumore gaussiano è diffuso su tutta la scena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predizione mostra una forte riduzione del rumore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strutture principali e i bordi restano ben definiti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struttura globale è simile al ground truth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osserva il tipico compromesso tra rimozione del rumore e preservazione dei dettagli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435DE68-550D-4FB6-4B96-4638F24D6EB0}"/>
              </a:ext>
            </a:extLst>
          </p:cNvPr>
          <p:cNvSpPr txBox="1"/>
          <p:nvPr/>
        </p:nvSpPr>
        <p:spPr>
          <a:xfrm>
            <a:off x="6642946" y="1690688"/>
            <a:ext cx="499872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Jump_cells</a:t>
            </a:r>
            <a:r>
              <a:rPr lang="it-IT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Nell’immagine </a:t>
            </a:r>
            <a:r>
              <a:rPr lang="it-IT" dirty="0" err="1"/>
              <a:t>noisy</a:t>
            </a:r>
            <a:r>
              <a:rPr lang="it-IT" dirty="0"/>
              <a:t> il rumore è molto elevato e le strutture cellulari sono poco visibili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Dopo 1 </a:t>
            </a:r>
            <a:r>
              <a:rPr lang="it-IT" dirty="0" err="1"/>
              <a:t>epoch</a:t>
            </a:r>
            <a:r>
              <a:rPr lang="it-IT" dirty="0"/>
              <a:t> si osserva già una riduzione del rumore e le cellule diventano distinguibili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L’immagine a 1 </a:t>
            </a:r>
            <a:r>
              <a:rPr lang="it-IT" dirty="0" err="1"/>
              <a:t>epoch</a:t>
            </a:r>
            <a:r>
              <a:rPr lang="it-IT" dirty="0"/>
              <a:t> risulta ancora grezza e non completamente pulita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Dopo 100 </a:t>
            </a:r>
            <a:r>
              <a:rPr lang="it-IT" dirty="0" err="1"/>
              <a:t>epoch</a:t>
            </a:r>
            <a:r>
              <a:rPr lang="it-IT" dirty="0"/>
              <a:t> il rumore è ulteriormente ridotto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forme cellulari appaiono ben definite su uno sfondo pulito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modello apprende progressivamente la distinzione tra segnale e rumore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dirty="0" err="1"/>
              <a:t>denoising</a:t>
            </a:r>
            <a:r>
              <a:rPr lang="it-IT" dirty="0"/>
              <a:t> risulta efficace anche senza ground truth, senza introdurre artefatti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073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72FD77-4A73-556C-ADE9-B9E87EEFE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si forma il rumore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B8D552-4E2B-C191-BC91-8982E284B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065"/>
            <a:ext cx="10515600" cy="4351338"/>
          </a:xfrm>
        </p:spPr>
        <p:txBody>
          <a:bodyPr>
            <a:normAutofit fontScale="77500" lnSpcReduction="20000"/>
          </a:bodyPr>
          <a:lstStyle/>
          <a:p>
            <a:endParaRPr lang="it-IT" dirty="0"/>
          </a:p>
          <a:p>
            <a:r>
              <a:rPr lang="it-IT" b="1" dirty="0"/>
              <a:t>Rumore da sensore</a:t>
            </a:r>
            <a:r>
              <a:rPr lang="it-IT" dirty="0"/>
              <a:t>: I sensori non catturano tutte le informazioni luminose.</a:t>
            </a:r>
          </a:p>
          <a:p>
            <a:endParaRPr lang="it-IT" dirty="0"/>
          </a:p>
          <a:p>
            <a:r>
              <a:rPr lang="it-IT" b="1" dirty="0"/>
              <a:t>Interferenze elettroniche</a:t>
            </a:r>
            <a:r>
              <a:rPr lang="it-IT" dirty="0"/>
              <a:t>: Disturbi nei circuiti elettronici che alterano i segnali.</a:t>
            </a:r>
          </a:p>
          <a:p>
            <a:endParaRPr lang="it-IT" dirty="0"/>
          </a:p>
          <a:p>
            <a:r>
              <a:rPr lang="it-IT" b="1" dirty="0"/>
              <a:t>Limitazioni hardware</a:t>
            </a:r>
            <a:r>
              <a:rPr lang="it-IT" dirty="0"/>
              <a:t>: Qualità inferiore dei dispositivi di acquisizione (bassa risoluzione).</a:t>
            </a:r>
          </a:p>
          <a:p>
            <a:endParaRPr lang="it-IT" dirty="0"/>
          </a:p>
          <a:p>
            <a:r>
              <a:rPr lang="it-IT" b="1" dirty="0"/>
              <a:t>Condizioni ambientali</a:t>
            </a:r>
            <a:r>
              <a:rPr lang="it-IT" dirty="0"/>
              <a:t>: Fluttuazioni di temperatura, illuminazione instabile o vibrazioni.</a:t>
            </a:r>
          </a:p>
          <a:p>
            <a:endParaRPr lang="it-IT" dirty="0"/>
          </a:p>
          <a:p>
            <a:r>
              <a:rPr lang="it-IT" b="1" dirty="0"/>
              <a:t>Compressione dei dati</a:t>
            </a:r>
            <a:r>
              <a:rPr lang="it-IT" dirty="0"/>
              <a:t>: Algoritmi di compressione che riducono la dimensione del file ma causano artefatti.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204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94760F-8E91-7634-6343-5BF88235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4887" y="1138036"/>
            <a:ext cx="5543653" cy="1402470"/>
          </a:xfrm>
        </p:spPr>
        <p:txBody>
          <a:bodyPr anchor="t">
            <a:normAutofit/>
          </a:bodyPr>
          <a:lstStyle/>
          <a:p>
            <a:r>
              <a:rPr lang="it-IT" sz="3200"/>
              <a:t>Classificazione del rumore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BF989-E1E0-41D0-8A4F-A5C3E8193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98720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FE105A-E739-E9F7-CDBD-5F1A787C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96" y="871146"/>
            <a:ext cx="2468270" cy="24682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02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BA11EB67-4064-1C25-DE20-F946DE3DD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94" y="3522305"/>
            <a:ext cx="2269673" cy="2468270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2685C4-891F-8063-2F5F-56719BA47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4887" y="2002420"/>
            <a:ext cx="5543653" cy="4139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600" b="1" dirty="0"/>
              <a:t>Rumore Strutturato</a:t>
            </a:r>
            <a:r>
              <a:rPr lang="it-IT" sz="1600" dirty="0"/>
              <a:t>: configurazione regolare o pattern riconoscibile, facilmente identificabile.</a:t>
            </a:r>
          </a:p>
          <a:p>
            <a:r>
              <a:rPr lang="it-IT" sz="1600" i="1" dirty="0"/>
              <a:t>Rumore Sale e Pepe</a:t>
            </a:r>
            <a:r>
              <a:rPr lang="it-IT" sz="1600" dirty="0"/>
              <a:t>: pixel bianchi e neri casuali sparsi nell'immagine.</a:t>
            </a:r>
          </a:p>
          <a:p>
            <a:r>
              <a:rPr lang="it-IT" sz="1600" i="1" dirty="0"/>
              <a:t>Rumore a Bande </a:t>
            </a:r>
            <a:r>
              <a:rPr lang="it-IT" sz="1600" dirty="0"/>
              <a:t>(</a:t>
            </a:r>
            <a:r>
              <a:rPr lang="it-IT" sz="1600" dirty="0" err="1"/>
              <a:t>Banding</a:t>
            </a:r>
            <a:r>
              <a:rPr lang="it-IT" sz="1600" dirty="0"/>
              <a:t> </a:t>
            </a:r>
            <a:r>
              <a:rPr lang="it-IT" sz="1600" dirty="0" err="1"/>
              <a:t>Noise</a:t>
            </a:r>
            <a:r>
              <a:rPr lang="it-IT" sz="1600" dirty="0"/>
              <a:t>): linee orizzontali o verticali regolari nell'immagine.</a:t>
            </a:r>
          </a:p>
          <a:p>
            <a:pPr marL="0" indent="0">
              <a:buNone/>
            </a:pPr>
            <a:endParaRPr lang="it-IT" sz="1600" dirty="0"/>
          </a:p>
          <a:p>
            <a:pPr marL="0" indent="0">
              <a:buNone/>
            </a:pPr>
            <a:r>
              <a:rPr lang="it-IT" sz="1600" b="1" dirty="0"/>
              <a:t>Rumore Non Strutturato</a:t>
            </a:r>
            <a:r>
              <a:rPr lang="it-IT" sz="1600" dirty="0"/>
              <a:t>: completamente casuale e non segue alcun pattern.</a:t>
            </a:r>
          </a:p>
          <a:p>
            <a:r>
              <a:rPr lang="it-IT" sz="1600" i="1" dirty="0"/>
              <a:t>Rumore Gaussiano: </a:t>
            </a:r>
            <a:r>
              <a:rPr lang="it-IT" sz="1600" dirty="0"/>
              <a:t>casuale e segue una distribuzione normale (gaussiana). </a:t>
            </a:r>
          </a:p>
          <a:p>
            <a:r>
              <a:rPr lang="it-IT" sz="1600" i="1" dirty="0"/>
              <a:t>Rumore di Poisson</a:t>
            </a:r>
            <a:r>
              <a:rPr lang="it-IT" sz="1600" dirty="0"/>
              <a:t>: presente in immagini con scarsa illuminazione, presenta variazioni casuali di intensità.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478566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EA7034-65EB-286A-0BE3-AF9240656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486"/>
            <a:ext cx="4267200" cy="1437406"/>
          </a:xfrm>
        </p:spPr>
        <p:txBody>
          <a:bodyPr anchor="t">
            <a:normAutofit/>
          </a:bodyPr>
          <a:lstStyle/>
          <a:p>
            <a:r>
              <a:rPr lang="it-IT" sz="3200" dirty="0" err="1"/>
              <a:t>Denoising</a:t>
            </a:r>
            <a:r>
              <a:rPr lang="it-IT" sz="3200" dirty="0"/>
              <a:t> di Immagini Digitali 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A5A68D-D74A-5B65-3AE9-8F134059E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13" y="838200"/>
            <a:ext cx="5501247" cy="1866358"/>
          </a:xfrm>
        </p:spPr>
        <p:txBody>
          <a:bodyPr>
            <a:normAutofit/>
          </a:bodyPr>
          <a:lstStyle/>
          <a:p>
            <a:r>
              <a:rPr lang="it-IT" sz="1400"/>
              <a:t>Ridurre il rumore senza compromettere alcune caratteristiche essenziali:</a:t>
            </a:r>
          </a:p>
          <a:p>
            <a:r>
              <a:rPr lang="it-IT" sz="1400"/>
              <a:t>Le </a:t>
            </a:r>
            <a:r>
              <a:rPr lang="it-IT" sz="1400" b="1"/>
              <a:t>zone uniformi </a:t>
            </a:r>
            <a:r>
              <a:rPr lang="it-IT" sz="1400"/>
              <a:t>devono restare omogenee</a:t>
            </a:r>
          </a:p>
          <a:p>
            <a:r>
              <a:rPr lang="it-IT" sz="1400"/>
              <a:t>I </a:t>
            </a:r>
            <a:r>
              <a:rPr lang="it-IT" sz="1400" b="1"/>
              <a:t>bordi </a:t>
            </a:r>
            <a:r>
              <a:rPr lang="it-IT" sz="1400"/>
              <a:t>devono essere preservati</a:t>
            </a:r>
          </a:p>
          <a:p>
            <a:r>
              <a:rPr lang="it-IT" sz="1400"/>
              <a:t>Le </a:t>
            </a:r>
            <a:r>
              <a:rPr lang="it-IT" sz="1400" b="1"/>
              <a:t>texture </a:t>
            </a:r>
            <a:r>
              <a:rPr lang="it-IT" sz="1400"/>
              <a:t>devono essere mantenute</a:t>
            </a:r>
          </a:p>
          <a:p>
            <a:r>
              <a:rPr lang="it-IT" sz="1400"/>
              <a:t>Non devono essere generati nuovi </a:t>
            </a:r>
            <a:r>
              <a:rPr lang="it-IT" sz="1400" b="1"/>
              <a:t>artefatti</a:t>
            </a:r>
            <a:endParaRPr lang="it-IT" sz="1400"/>
          </a:p>
          <a:p>
            <a:pPr marL="0" indent="0">
              <a:buNone/>
            </a:pPr>
            <a:endParaRPr lang="it-IT" sz="1400"/>
          </a:p>
        </p:txBody>
      </p:sp>
      <p:pic>
        <p:nvPicPr>
          <p:cNvPr id="5" name="Immagine 4" descr="Immagine che contiene vestiti, persona, bianco e nero, aria aperta&#10;&#10;Il contenuto generato dall'IA potrebbe non essere corretto.">
            <a:extLst>
              <a:ext uri="{FF2B5EF4-FFF2-40B4-BE49-F238E27FC236}">
                <a16:creationId xmlns:a16="http://schemas.microsoft.com/office/drawing/2014/main" id="{12B5C73E-36C6-AFF3-E501-97C721BF5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9" r="-1" b="2176"/>
          <a:stretch>
            <a:fillRect/>
          </a:stretch>
        </p:blipFill>
        <p:spPr>
          <a:xfrm>
            <a:off x="20" y="3195484"/>
            <a:ext cx="12191980" cy="36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7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AB2D2-E289-101E-8943-6955C09C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it-IT" sz="3200"/>
              <a:t>Approcci Principali al Denoising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87DEEC-82DA-0AB6-0FF4-4F48CCC8A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>
            <a:normAutofit/>
          </a:bodyPr>
          <a:lstStyle/>
          <a:p>
            <a:endParaRPr lang="it-IT" sz="2000"/>
          </a:p>
          <a:p>
            <a:r>
              <a:rPr lang="it-IT" sz="2000" b="1"/>
              <a:t>Filtraggio nel dominio spaziale</a:t>
            </a:r>
            <a:endParaRPr lang="it-IT" sz="2000"/>
          </a:p>
          <a:p>
            <a:r>
              <a:rPr lang="it-IT" sz="2000" b="1"/>
              <a:t>Filtraggio nel dominio delle trasformazioni</a:t>
            </a:r>
            <a:endParaRPr lang="it-IT" sz="2000"/>
          </a:p>
          <a:p>
            <a:r>
              <a:rPr lang="it-IT" sz="2000" b="1"/>
              <a:t>Metodi avanzati</a:t>
            </a:r>
            <a:endParaRPr lang="it-IT" sz="2000"/>
          </a:p>
          <a:p>
            <a:r>
              <a:rPr lang="it-IT" sz="2000" b="1"/>
              <a:t>Metodi basati sull'apprendimento automatico</a:t>
            </a:r>
            <a:endParaRPr lang="it-IT" sz="2000"/>
          </a:p>
          <a:p>
            <a:pPr marL="0" indent="0">
              <a:buNone/>
            </a:pPr>
            <a:endParaRPr lang="it-IT" sz="2000"/>
          </a:p>
        </p:txBody>
      </p:sp>
      <p:pic>
        <p:nvPicPr>
          <p:cNvPr id="5" name="Immagine 4" descr="Immagine che contiene Software multimediale, uccello&#10;&#10;Il contenuto generato dall'IA potrebbe non essere corretto.">
            <a:extLst>
              <a:ext uri="{FF2B5EF4-FFF2-40B4-BE49-F238E27FC236}">
                <a16:creationId xmlns:a16="http://schemas.microsoft.com/office/drawing/2014/main" id="{F9A380DD-5EDB-72BE-72B0-21E5DF85C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t="4441" r="21137" b="6727"/>
          <a:stretch>
            <a:fillRect/>
          </a:stretch>
        </p:blipFill>
        <p:spPr>
          <a:xfrm>
            <a:off x="5544272" y="1006997"/>
            <a:ext cx="6470249" cy="4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E4EBD-4F0B-1CCE-33D5-057D5731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Filtraggio nel Dominio Spaziale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693FBE-F07B-DA11-5CD0-92D1F0DD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185"/>
            <a:ext cx="10515600" cy="1130935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r>
              <a:rPr lang="it-IT" b="1" dirty="0"/>
              <a:t>Definizione: </a:t>
            </a:r>
            <a:r>
              <a:rPr lang="it-IT" dirty="0"/>
              <a:t>Operazioni sui pixel sfruttando correlazioni locali.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B27B9D-7828-5CEA-46E9-F5237B3F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70" y="2938085"/>
            <a:ext cx="4752251" cy="20791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7B8B446-B0E1-6845-3EC3-1C529E255EC1}"/>
              </a:ext>
            </a:extLst>
          </p:cNvPr>
          <p:cNvSpPr txBox="1"/>
          <p:nvPr/>
        </p:nvSpPr>
        <p:spPr>
          <a:xfrm>
            <a:off x="6248400" y="2709228"/>
            <a:ext cx="5257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Filtri lineari:</a:t>
            </a:r>
            <a:endParaRPr lang="it-IT" sz="2000" dirty="0"/>
          </a:p>
          <a:p>
            <a:r>
              <a:rPr lang="it-IT" sz="2000" b="1" dirty="0"/>
              <a:t>Filtro medio: </a:t>
            </a:r>
            <a:r>
              <a:rPr lang="it-IT" sz="2000" dirty="0"/>
              <a:t>Media dei pixel circostanti.</a:t>
            </a:r>
          </a:p>
          <a:p>
            <a:r>
              <a:rPr lang="it-IT" sz="2000" b="1" dirty="0"/>
              <a:t>Filtro gaussiano: </a:t>
            </a:r>
            <a:r>
              <a:rPr lang="it-IT" sz="2000" dirty="0"/>
              <a:t>Ponderazione centrata.</a:t>
            </a:r>
          </a:p>
          <a:p>
            <a:endParaRPr lang="it-IT" sz="2000" dirty="0"/>
          </a:p>
          <a:p>
            <a:r>
              <a:rPr lang="it-IT" sz="2000" b="1" dirty="0"/>
              <a:t>Filtri non lineari:</a:t>
            </a:r>
            <a:endParaRPr lang="it-IT" sz="2000" dirty="0"/>
          </a:p>
          <a:p>
            <a:r>
              <a:rPr lang="it-IT" sz="2000" b="1" dirty="0"/>
              <a:t>Filtro mediano: </a:t>
            </a:r>
            <a:r>
              <a:rPr lang="it-IT" sz="2000" dirty="0"/>
              <a:t>Valore mediano dei pixel circostanti.</a:t>
            </a:r>
          </a:p>
          <a:p>
            <a:r>
              <a:rPr lang="it-IT" sz="2000" b="1" dirty="0"/>
              <a:t>Filtro bilaterale: </a:t>
            </a:r>
            <a:r>
              <a:rPr lang="it-IT" sz="2000" dirty="0"/>
              <a:t>Combina distanza spaziale e intensità per preservare i bordi.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276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D805B-7C00-CBED-6226-4E48A828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Filtraggio nel Dominio delle Trasformazioni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BF410F-5559-67D2-5AC9-A79C38E70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b="1" dirty="0"/>
              <a:t>Processo:</a:t>
            </a:r>
          </a:p>
          <a:p>
            <a:pPr marL="0" indent="0">
              <a:buNone/>
            </a:pPr>
            <a:r>
              <a:rPr lang="it-IT" dirty="0"/>
              <a:t>- Trasformare l'immagine in un dominio alternativo.</a:t>
            </a:r>
          </a:p>
          <a:p>
            <a:pPr marL="0" indent="0">
              <a:buNone/>
            </a:pPr>
            <a:r>
              <a:rPr lang="it-IT" dirty="0"/>
              <a:t>- Applicare filtri per ridurre il rumore.</a:t>
            </a:r>
          </a:p>
          <a:p>
            <a:pPr marL="0" indent="0">
              <a:buNone/>
            </a:pPr>
            <a:r>
              <a:rPr lang="it-IT" dirty="0"/>
              <a:t>- Tornare al dominio spaziale.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b="1" dirty="0"/>
              <a:t>Tecniche principali:</a:t>
            </a:r>
          </a:p>
          <a:p>
            <a:pPr marL="0" indent="0">
              <a:buNone/>
            </a:pPr>
            <a:r>
              <a:rPr lang="it-IT" dirty="0"/>
              <a:t>- Trasformata di Fourier (FT): Rimozione delle alte frequenze.</a:t>
            </a:r>
          </a:p>
          <a:p>
            <a:pPr marL="0" indent="0">
              <a:buNone/>
            </a:pPr>
            <a:r>
              <a:rPr lang="it-IT" dirty="0"/>
              <a:t>- Trasformata </a:t>
            </a:r>
            <a:r>
              <a:rPr lang="it-IT" dirty="0" err="1"/>
              <a:t>wavelet</a:t>
            </a:r>
            <a:r>
              <a:rPr lang="it-IT" dirty="0"/>
              <a:t> (WT): Multi-scala per separare dettagli e rumore.</a:t>
            </a:r>
          </a:p>
          <a:p>
            <a:pPr marL="0" indent="0">
              <a:buNone/>
            </a:pPr>
            <a:r>
              <a:rPr lang="it-IT" dirty="0"/>
              <a:t>- Trasformazioni adattive: Si adattano alle caratteristiche specifiche dell'immagine e del rumore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246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57E438-2F37-D7BD-3409-24AB2106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Metodi Avanzati: BM3D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16BBC9-D76B-D4E8-0E3E-AE06E508F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Adotta un approccio iterativo in due stadi costituiti dalle seguenti operazioni di base:</a:t>
            </a:r>
          </a:p>
          <a:p>
            <a:r>
              <a:rPr lang="it-IT" b="1" dirty="0"/>
              <a:t>Block Matching: </a:t>
            </a:r>
            <a:r>
              <a:rPr lang="it-IT" dirty="0"/>
              <a:t>Regioni simili nell'immagine vengono raggruppate.</a:t>
            </a:r>
          </a:p>
          <a:p>
            <a:r>
              <a:rPr lang="it-IT" b="1" dirty="0"/>
              <a:t>Collaborative Filtering: </a:t>
            </a:r>
            <a:r>
              <a:rPr lang="it-IT" dirty="0"/>
              <a:t>Applicazione di filtri nel dominio </a:t>
            </a:r>
            <a:r>
              <a:rPr lang="it-IT" dirty="0" err="1"/>
              <a:t>wavelet</a:t>
            </a:r>
            <a:r>
              <a:rPr lang="it-IT" dirty="0"/>
              <a:t>.</a:t>
            </a:r>
          </a:p>
          <a:p>
            <a:r>
              <a:rPr lang="it-IT" b="1" dirty="0" err="1"/>
              <a:t>Aggregation</a:t>
            </a:r>
            <a:r>
              <a:rPr lang="it-IT" b="1" dirty="0"/>
              <a:t>: </a:t>
            </a:r>
            <a:r>
              <a:rPr lang="it-IT" dirty="0"/>
              <a:t>Combina blocchi ripuliti.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7845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B729DA3DB84644848F3B7364B86BF2" ma:contentTypeVersion="14" ma:contentTypeDescription="Creare un nuovo documento." ma:contentTypeScope="" ma:versionID="0456e369ac29383335eb9fa835a7f19c">
  <xsd:schema xmlns:xsd="http://www.w3.org/2001/XMLSchema" xmlns:xs="http://www.w3.org/2001/XMLSchema" xmlns:p="http://schemas.microsoft.com/office/2006/metadata/properties" xmlns:ns3="d6028893-d08c-4cce-8504-afd6b33d92ef" xmlns:ns4="1f9104a5-4ac5-44b9-826e-fd83a61efb5e" targetNamespace="http://schemas.microsoft.com/office/2006/metadata/properties" ma:root="true" ma:fieldsID="fba698c520bf7f27beb250f323972629" ns3:_="" ns4:_="">
    <xsd:import namespace="d6028893-d08c-4cce-8504-afd6b33d92ef"/>
    <xsd:import namespace="1f9104a5-4ac5-44b9-826e-fd83a61ef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028893-d08c-4cce-8504-afd6b33d92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9104a5-4ac5-44b9-826e-fd83a61efb5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028893-d08c-4cce-8504-afd6b33d92ef" xsi:nil="true"/>
  </documentManagement>
</p:properties>
</file>

<file path=customXml/itemProps1.xml><?xml version="1.0" encoding="utf-8"?>
<ds:datastoreItem xmlns:ds="http://schemas.openxmlformats.org/officeDocument/2006/customXml" ds:itemID="{C986B1F7-8C48-40BA-9CBA-5EE27CD96DD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d6028893-d08c-4cce-8504-afd6b33d92ef"/>
    <ds:schemaRef ds:uri="1f9104a5-4ac5-44b9-826e-fd83a61efb5e"/>
  </ds:schemaRefs>
</ds:datastoreItem>
</file>

<file path=customXml/itemProps2.xml><?xml version="1.0" encoding="utf-8"?>
<ds:datastoreItem xmlns:ds="http://schemas.openxmlformats.org/officeDocument/2006/customXml" ds:itemID="{2B1124E6-CCD2-4EDD-82C7-D33CD8F33D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5BCC84-24A4-4EBA-A9CB-83DBF2A8EE54}">
  <ds:schemaRefs>
    <ds:schemaRef ds:uri="http://schemas.microsoft.com/office/2006/metadata/properties"/>
    <ds:schemaRef ds:uri="http://www.w3.org/2000/xmlns/"/>
    <ds:schemaRef ds:uri="d6028893-d08c-4cce-8504-afd6b33d92ef"/>
    <ds:schemaRef ds:uri="http://www.w3.org/2001/XMLSchema-instance"/>
  </ds:schemaRefs>
</ds:datastoreItem>
</file>

<file path=docMetadata/LabelInfo.xml><?xml version="1.0" encoding="utf-8"?>
<clbl:labelList xmlns:clbl="http://schemas.microsoft.com/office/2020/mipLabelMetadata">
  <clbl:label id="{13b55eef-7018-4674-a3d7-cc0db06d545c}" enabled="0" method="" siteId="{13b55eef-7018-4674-a3d7-cc0db06d54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1674</Words>
  <Application>Microsoft Office PowerPoint</Application>
  <PresentationFormat>Widescreen</PresentationFormat>
  <Paragraphs>187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Tema di Office</vt:lpstr>
      <vt:lpstr>Denoising basato su deep learning </vt:lpstr>
      <vt:lpstr>Cos'è il Rumore:</vt:lpstr>
      <vt:lpstr>Come si forma il rumore </vt:lpstr>
      <vt:lpstr>Classificazione del rumore </vt:lpstr>
      <vt:lpstr>Denoising di Immagini Digitali </vt:lpstr>
      <vt:lpstr>Approcci Principali al Denoising</vt:lpstr>
      <vt:lpstr>Filtraggio nel Dominio Spaziale</vt:lpstr>
      <vt:lpstr>Filtraggio nel Dominio delle Trasformazioni</vt:lpstr>
      <vt:lpstr>Metodi Avanzati: BM3D</vt:lpstr>
      <vt:lpstr>Limiti dei metodi classici</vt:lpstr>
      <vt:lpstr>Apprendimento Automatico </vt:lpstr>
      <vt:lpstr>Apprendimento Automatico </vt:lpstr>
      <vt:lpstr>Ground Truth</vt:lpstr>
      <vt:lpstr>Ground Truth</vt:lpstr>
      <vt:lpstr>Approcci Innovativi </vt:lpstr>
      <vt:lpstr>Challenge</vt:lpstr>
      <vt:lpstr>Jump Dataset </vt:lpstr>
      <vt:lpstr>BSD68</vt:lpstr>
      <vt:lpstr>BSD68</vt:lpstr>
      <vt:lpstr>Preprocessing dei dati </vt:lpstr>
      <vt:lpstr>Preprocessing  dei dati </vt:lpstr>
      <vt:lpstr>Noise2Void</vt:lpstr>
      <vt:lpstr>U-Net</vt:lpstr>
      <vt:lpstr>Risultati </vt:lpstr>
      <vt:lpstr>Riferimenti 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 basato su deep learning </dc:title>
  <dc:creator>Valentina Ranzoni</dc:creator>
  <cp:lastModifiedBy>Paolo Parati</cp:lastModifiedBy>
  <cp:revision>6</cp:revision>
  <dcterms:created xsi:type="dcterms:W3CDTF">2026-01-12T20:37:54Z</dcterms:created>
  <dcterms:modified xsi:type="dcterms:W3CDTF">2026-01-16T20:39:16Z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0x0101007EB729DA3DB84644848F3B7364B86BF2</vt:lpwstr>
  </property>
</Properties>
</file>